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59" r:id="rId4"/>
    <p:sldId id="260" r:id="rId5"/>
    <p:sldId id="264" r:id="rId6"/>
    <p:sldId id="263" r:id="rId7"/>
    <p:sldId id="265" r:id="rId8"/>
    <p:sldId id="266" r:id="rId9"/>
    <p:sldId id="262"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09" autoAdjust="0"/>
  </p:normalViewPr>
  <p:slideViewPr>
    <p:cSldViewPr snapToGrid="0">
      <p:cViewPr>
        <p:scale>
          <a:sx n="69" d="100"/>
          <a:sy n="69" d="100"/>
        </p:scale>
        <p:origin x="7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A41EBC-0DBC-4B3B-8793-DB77720A34D7}" type="doc">
      <dgm:prSet loTypeId="urn:microsoft.com/office/officeart/2018/5/layout/IconCircleLabelList" loCatId="icon" qsTypeId="urn:microsoft.com/office/officeart/2005/8/quickstyle/simple3" qsCatId="simple" csTypeId="urn:microsoft.com/office/officeart/2005/8/colors/accent1_2" csCatId="accent1" phldr="1"/>
      <dgm:spPr/>
      <dgm:t>
        <a:bodyPr/>
        <a:lstStyle/>
        <a:p>
          <a:endParaRPr lang="en-US"/>
        </a:p>
      </dgm:t>
    </dgm:pt>
    <dgm:pt modelId="{6295E540-A45B-4073-AFE0-601198222609}">
      <dgm:prSet/>
      <dgm:spPr/>
      <dgm:t>
        <a:bodyPr/>
        <a:lstStyle/>
        <a:p>
          <a:pPr>
            <a:lnSpc>
              <a:spcPct val="100000"/>
            </a:lnSpc>
            <a:defRPr cap="all"/>
          </a:pPr>
          <a:r>
            <a:rPr lang="en-US" b="1" dirty="0"/>
            <a:t>Work-Life Balance </a:t>
          </a:r>
          <a:endParaRPr lang="en-US" dirty="0"/>
        </a:p>
      </dgm:t>
    </dgm:pt>
    <dgm:pt modelId="{7597C836-136B-4EC3-AC46-667A1079377A}" type="parTrans" cxnId="{F31AB64E-1BCE-4BCE-B88B-7D201F2D69E2}">
      <dgm:prSet/>
      <dgm:spPr/>
      <dgm:t>
        <a:bodyPr/>
        <a:lstStyle/>
        <a:p>
          <a:endParaRPr lang="en-US"/>
        </a:p>
      </dgm:t>
    </dgm:pt>
    <dgm:pt modelId="{2B7D3DAA-2165-4699-A99B-F066E6E4F59B}" type="sibTrans" cxnId="{F31AB64E-1BCE-4BCE-B88B-7D201F2D69E2}">
      <dgm:prSet/>
      <dgm:spPr/>
      <dgm:t>
        <a:bodyPr/>
        <a:lstStyle/>
        <a:p>
          <a:endParaRPr lang="en-US"/>
        </a:p>
      </dgm:t>
    </dgm:pt>
    <dgm:pt modelId="{830FA322-BBFE-4A64-B748-9FD3419C2FCF}">
      <dgm:prSet/>
      <dgm:spPr/>
      <dgm:t>
        <a:bodyPr/>
        <a:lstStyle/>
        <a:p>
          <a:pPr>
            <a:lnSpc>
              <a:spcPct val="100000"/>
            </a:lnSpc>
            <a:defRPr cap="all"/>
          </a:pPr>
          <a:r>
            <a:rPr lang="en-US" b="1"/>
            <a:t>How Not to Become a Zombie by Friday</a:t>
          </a:r>
          <a:endParaRPr lang="en-US"/>
        </a:p>
      </dgm:t>
    </dgm:pt>
    <dgm:pt modelId="{483118EA-4D47-440F-A363-7CC175C4B4DB}" type="parTrans" cxnId="{B2ED2024-D3FD-4E7C-A138-D3AF8A9A57DD}">
      <dgm:prSet/>
      <dgm:spPr/>
      <dgm:t>
        <a:bodyPr/>
        <a:lstStyle/>
        <a:p>
          <a:endParaRPr lang="en-US"/>
        </a:p>
      </dgm:t>
    </dgm:pt>
    <dgm:pt modelId="{6D39BCBA-EC2A-4BBB-8661-8CF33567E34A}" type="sibTrans" cxnId="{B2ED2024-D3FD-4E7C-A138-D3AF8A9A57DD}">
      <dgm:prSet/>
      <dgm:spPr/>
      <dgm:t>
        <a:bodyPr/>
        <a:lstStyle/>
        <a:p>
          <a:endParaRPr lang="en-US"/>
        </a:p>
      </dgm:t>
    </dgm:pt>
    <dgm:pt modelId="{6BC8AC1C-254A-4C84-BB11-9B7594DCEC79}" type="pres">
      <dgm:prSet presAssocID="{2CA41EBC-0DBC-4B3B-8793-DB77720A34D7}" presName="root" presStyleCnt="0">
        <dgm:presLayoutVars>
          <dgm:dir/>
          <dgm:resizeHandles val="exact"/>
        </dgm:presLayoutVars>
      </dgm:prSet>
      <dgm:spPr/>
    </dgm:pt>
    <dgm:pt modelId="{E57DC41A-C633-4782-AC74-9AFA6BEF6EC3}" type="pres">
      <dgm:prSet presAssocID="{6295E540-A45B-4073-AFE0-601198222609}" presName="compNode" presStyleCnt="0"/>
      <dgm:spPr/>
    </dgm:pt>
    <dgm:pt modelId="{E22EAB1E-244A-464E-83A1-D3CBD6901B25}" type="pres">
      <dgm:prSet presAssocID="{6295E540-A45B-4073-AFE0-601198222609}" presName="iconBgRect" presStyleLbl="bgShp" presStyleIdx="0" presStyleCnt="2"/>
      <dgm:spPr/>
    </dgm:pt>
    <dgm:pt modelId="{4D4B8F68-3AF9-4E12-B30F-9ABF80819766}" type="pres">
      <dgm:prSet presAssocID="{6295E540-A45B-4073-AFE0-6011982226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BB75F654-4185-415F-848E-7FD2D686142F}" type="pres">
      <dgm:prSet presAssocID="{6295E540-A45B-4073-AFE0-601198222609}" presName="spaceRect" presStyleCnt="0"/>
      <dgm:spPr/>
    </dgm:pt>
    <dgm:pt modelId="{89E3AFFB-CBAC-464C-8621-F1DB59F14472}" type="pres">
      <dgm:prSet presAssocID="{6295E540-A45B-4073-AFE0-601198222609}" presName="textRect" presStyleLbl="revTx" presStyleIdx="0" presStyleCnt="2">
        <dgm:presLayoutVars>
          <dgm:chMax val="1"/>
          <dgm:chPref val="1"/>
        </dgm:presLayoutVars>
      </dgm:prSet>
      <dgm:spPr/>
    </dgm:pt>
    <dgm:pt modelId="{D33741D9-9C6C-457E-98FD-C350C73A014F}" type="pres">
      <dgm:prSet presAssocID="{2B7D3DAA-2165-4699-A99B-F066E6E4F59B}" presName="sibTrans" presStyleCnt="0"/>
      <dgm:spPr/>
    </dgm:pt>
    <dgm:pt modelId="{6CD5F5CC-80CD-406B-8DF1-1B0E727C8C41}" type="pres">
      <dgm:prSet presAssocID="{830FA322-BBFE-4A64-B748-9FD3419C2FCF}" presName="compNode" presStyleCnt="0"/>
      <dgm:spPr/>
    </dgm:pt>
    <dgm:pt modelId="{22B86956-0CF5-49A9-B1C7-2937AF3776B2}" type="pres">
      <dgm:prSet presAssocID="{830FA322-BBFE-4A64-B748-9FD3419C2FCF}" presName="iconBgRect" presStyleLbl="bgShp" presStyleIdx="1" presStyleCnt="2"/>
      <dgm:spPr/>
    </dgm:pt>
    <dgm:pt modelId="{0C8BCC85-B208-45D3-8352-3C17AE4681F7}" type="pres">
      <dgm:prSet presAssocID="{830FA322-BBFE-4A64-B748-9FD3419C2FC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A380F67F-ED29-45C9-B5A3-67782D401E4D}" type="pres">
      <dgm:prSet presAssocID="{830FA322-BBFE-4A64-B748-9FD3419C2FCF}" presName="spaceRect" presStyleCnt="0"/>
      <dgm:spPr/>
    </dgm:pt>
    <dgm:pt modelId="{0A676C30-2F90-4CFF-ABA8-9C3A869AD7D8}" type="pres">
      <dgm:prSet presAssocID="{830FA322-BBFE-4A64-B748-9FD3419C2FCF}" presName="textRect" presStyleLbl="revTx" presStyleIdx="1" presStyleCnt="2">
        <dgm:presLayoutVars>
          <dgm:chMax val="1"/>
          <dgm:chPref val="1"/>
        </dgm:presLayoutVars>
      </dgm:prSet>
      <dgm:spPr/>
    </dgm:pt>
  </dgm:ptLst>
  <dgm:cxnLst>
    <dgm:cxn modelId="{8DED4A06-EB47-45A7-BAA7-236EC8539689}" type="presOf" srcId="{6295E540-A45B-4073-AFE0-601198222609}" destId="{89E3AFFB-CBAC-464C-8621-F1DB59F14472}" srcOrd="0" destOrd="0" presId="urn:microsoft.com/office/officeart/2018/5/layout/IconCircleLabelList"/>
    <dgm:cxn modelId="{B2ED2024-D3FD-4E7C-A138-D3AF8A9A57DD}" srcId="{2CA41EBC-0DBC-4B3B-8793-DB77720A34D7}" destId="{830FA322-BBFE-4A64-B748-9FD3419C2FCF}" srcOrd="1" destOrd="0" parTransId="{483118EA-4D47-440F-A363-7CC175C4B4DB}" sibTransId="{6D39BCBA-EC2A-4BBB-8661-8CF33567E34A}"/>
    <dgm:cxn modelId="{EB8BAB35-4CCE-4C4A-9DA3-182C8E721A0F}" type="presOf" srcId="{830FA322-BBFE-4A64-B748-9FD3419C2FCF}" destId="{0A676C30-2F90-4CFF-ABA8-9C3A869AD7D8}" srcOrd="0" destOrd="0" presId="urn:microsoft.com/office/officeart/2018/5/layout/IconCircleLabelList"/>
    <dgm:cxn modelId="{E95C7C3C-832F-495F-84D0-CBBC0CED6372}" type="presOf" srcId="{2CA41EBC-0DBC-4B3B-8793-DB77720A34D7}" destId="{6BC8AC1C-254A-4C84-BB11-9B7594DCEC79}" srcOrd="0" destOrd="0" presId="urn:microsoft.com/office/officeart/2018/5/layout/IconCircleLabelList"/>
    <dgm:cxn modelId="{F31AB64E-1BCE-4BCE-B88B-7D201F2D69E2}" srcId="{2CA41EBC-0DBC-4B3B-8793-DB77720A34D7}" destId="{6295E540-A45B-4073-AFE0-601198222609}" srcOrd="0" destOrd="0" parTransId="{7597C836-136B-4EC3-AC46-667A1079377A}" sibTransId="{2B7D3DAA-2165-4699-A99B-F066E6E4F59B}"/>
    <dgm:cxn modelId="{1FB34531-EF60-489E-8689-330A7B6B8B5F}" type="presParOf" srcId="{6BC8AC1C-254A-4C84-BB11-9B7594DCEC79}" destId="{E57DC41A-C633-4782-AC74-9AFA6BEF6EC3}" srcOrd="0" destOrd="0" presId="urn:microsoft.com/office/officeart/2018/5/layout/IconCircleLabelList"/>
    <dgm:cxn modelId="{C1B0DE70-04F1-43C5-B54C-0A362FCF4C58}" type="presParOf" srcId="{E57DC41A-C633-4782-AC74-9AFA6BEF6EC3}" destId="{E22EAB1E-244A-464E-83A1-D3CBD6901B25}" srcOrd="0" destOrd="0" presId="urn:microsoft.com/office/officeart/2018/5/layout/IconCircleLabelList"/>
    <dgm:cxn modelId="{6043FC9E-5F9C-41A3-94CE-BEF6ED9FD2F3}" type="presParOf" srcId="{E57DC41A-C633-4782-AC74-9AFA6BEF6EC3}" destId="{4D4B8F68-3AF9-4E12-B30F-9ABF80819766}" srcOrd="1" destOrd="0" presId="urn:microsoft.com/office/officeart/2018/5/layout/IconCircleLabelList"/>
    <dgm:cxn modelId="{CF179D3E-7F21-48CF-90DC-A81C2F7FB180}" type="presParOf" srcId="{E57DC41A-C633-4782-AC74-9AFA6BEF6EC3}" destId="{BB75F654-4185-415F-848E-7FD2D686142F}" srcOrd="2" destOrd="0" presId="urn:microsoft.com/office/officeart/2018/5/layout/IconCircleLabelList"/>
    <dgm:cxn modelId="{744CD703-CB31-4297-A4FC-854C3CDF2F39}" type="presParOf" srcId="{E57DC41A-C633-4782-AC74-9AFA6BEF6EC3}" destId="{89E3AFFB-CBAC-464C-8621-F1DB59F14472}" srcOrd="3" destOrd="0" presId="urn:microsoft.com/office/officeart/2018/5/layout/IconCircleLabelList"/>
    <dgm:cxn modelId="{5132BF0A-D912-4870-A5CB-01F3929998C5}" type="presParOf" srcId="{6BC8AC1C-254A-4C84-BB11-9B7594DCEC79}" destId="{D33741D9-9C6C-457E-98FD-C350C73A014F}" srcOrd="1" destOrd="0" presId="urn:microsoft.com/office/officeart/2018/5/layout/IconCircleLabelList"/>
    <dgm:cxn modelId="{7F4BD0B5-DD51-4862-BE13-979468A636CC}" type="presParOf" srcId="{6BC8AC1C-254A-4C84-BB11-9B7594DCEC79}" destId="{6CD5F5CC-80CD-406B-8DF1-1B0E727C8C41}" srcOrd="2" destOrd="0" presId="urn:microsoft.com/office/officeart/2018/5/layout/IconCircleLabelList"/>
    <dgm:cxn modelId="{3BAF284B-1E74-499B-86BD-27493DE58FC4}" type="presParOf" srcId="{6CD5F5CC-80CD-406B-8DF1-1B0E727C8C41}" destId="{22B86956-0CF5-49A9-B1C7-2937AF3776B2}" srcOrd="0" destOrd="0" presId="urn:microsoft.com/office/officeart/2018/5/layout/IconCircleLabelList"/>
    <dgm:cxn modelId="{FE1C61E5-8BA9-4E2C-8761-DD8443766845}" type="presParOf" srcId="{6CD5F5CC-80CD-406B-8DF1-1B0E727C8C41}" destId="{0C8BCC85-B208-45D3-8352-3C17AE4681F7}" srcOrd="1" destOrd="0" presId="urn:microsoft.com/office/officeart/2018/5/layout/IconCircleLabelList"/>
    <dgm:cxn modelId="{B729681A-9135-4E77-8EC4-C23911DCDAF4}" type="presParOf" srcId="{6CD5F5CC-80CD-406B-8DF1-1B0E727C8C41}" destId="{A380F67F-ED29-45C9-B5A3-67782D401E4D}" srcOrd="2" destOrd="0" presId="urn:microsoft.com/office/officeart/2018/5/layout/IconCircleLabelList"/>
    <dgm:cxn modelId="{73B63B0C-4179-4DF6-A183-3438CE3561F9}" type="presParOf" srcId="{6CD5F5CC-80CD-406B-8DF1-1B0E727C8C41}" destId="{0A676C30-2F90-4CFF-ABA8-9C3A869AD7D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EAB1E-244A-464E-83A1-D3CBD6901B25}">
      <dsp:nvSpPr>
        <dsp:cNvPr id="0" name=""/>
        <dsp:cNvSpPr/>
      </dsp:nvSpPr>
      <dsp:spPr>
        <a:xfrm>
          <a:off x="1104626" y="1048"/>
          <a:ext cx="1050820" cy="10508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D4B8F68-3AF9-4E12-B30F-9ABF80819766}">
      <dsp:nvSpPr>
        <dsp:cNvPr id="0" name=""/>
        <dsp:cNvSpPr/>
      </dsp:nvSpPr>
      <dsp:spPr>
        <a:xfrm>
          <a:off x="1328572" y="224994"/>
          <a:ext cx="602929" cy="602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E3AFFB-CBAC-464C-8621-F1DB59F14472}">
      <dsp:nvSpPr>
        <dsp:cNvPr id="0" name=""/>
        <dsp:cNvSpPr/>
      </dsp:nvSpPr>
      <dsp:spPr>
        <a:xfrm>
          <a:off x="768708" y="1379173"/>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t>Work-Life Balance </a:t>
          </a:r>
          <a:endParaRPr lang="en-US" sz="1400" kern="1200" dirty="0"/>
        </a:p>
      </dsp:txBody>
      <dsp:txXfrm>
        <a:off x="768708" y="1379173"/>
        <a:ext cx="1722656" cy="689062"/>
      </dsp:txXfrm>
    </dsp:sp>
    <dsp:sp modelId="{22B86956-0CF5-49A9-B1C7-2937AF3776B2}">
      <dsp:nvSpPr>
        <dsp:cNvPr id="0" name=""/>
        <dsp:cNvSpPr/>
      </dsp:nvSpPr>
      <dsp:spPr>
        <a:xfrm>
          <a:off x="1104626" y="2498900"/>
          <a:ext cx="1050820" cy="10508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0C8BCC85-B208-45D3-8352-3C17AE4681F7}">
      <dsp:nvSpPr>
        <dsp:cNvPr id="0" name=""/>
        <dsp:cNvSpPr/>
      </dsp:nvSpPr>
      <dsp:spPr>
        <a:xfrm>
          <a:off x="1328572" y="2722845"/>
          <a:ext cx="602929" cy="602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A676C30-2F90-4CFF-ABA8-9C3A869AD7D8}">
      <dsp:nvSpPr>
        <dsp:cNvPr id="0" name=""/>
        <dsp:cNvSpPr/>
      </dsp:nvSpPr>
      <dsp:spPr>
        <a:xfrm>
          <a:off x="768708" y="3877025"/>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t>How Not to Become a Zombie by Friday</a:t>
          </a:r>
          <a:endParaRPr lang="en-US" sz="1400" kern="1200"/>
        </a:p>
      </dsp:txBody>
      <dsp:txXfrm>
        <a:off x="768708" y="3877025"/>
        <a:ext cx="1722656" cy="68906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09693-0300-4D74-9E8B-771F938EC506}" type="datetimeFigureOut">
              <a:rPr lang="ru-RU" smtClean="0"/>
              <a:t>14.05.2025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828FC-D3D2-4BA6-A881-B055A436E166}" type="slidenum">
              <a:rPr lang="ru-RU" smtClean="0"/>
              <a:t>‹#›</a:t>
            </a:fld>
            <a:endParaRPr lang="ru-RU"/>
          </a:p>
        </p:txBody>
      </p:sp>
    </p:spTree>
    <p:extLst>
      <p:ext uri="{BB962C8B-B14F-4D97-AF65-F5344CB8AC3E}">
        <p14:creationId xmlns:p14="http://schemas.microsoft.com/office/powerpoint/2010/main" val="40219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Good afternoon everyone! </a:t>
            </a:r>
          </a:p>
          <a:p>
            <a:r>
              <a:rPr lang="en-US" dirty="0"/>
              <a:t>Today, we're going to talk about something we all struggle with—balancing work (or studies) and personal life. Whether you're a student with too many assignments or someone working long hours, it's easy to feel overwhelmed.</a:t>
            </a:r>
          </a:p>
          <a:p>
            <a:r>
              <a:rPr lang="en-US" dirty="0"/>
              <a:t>In this presentation, we'll:</a:t>
            </a:r>
          </a:p>
          <a:p>
            <a:r>
              <a:rPr lang="en-US" dirty="0"/>
              <a:t>- Explain what work-life balance really means.</a:t>
            </a:r>
          </a:p>
          <a:p>
            <a:r>
              <a:rPr lang="en-US" dirty="0"/>
              <a:t>- Discuss why it's so hard to achieve.</a:t>
            </a:r>
          </a:p>
          <a:p>
            <a:r>
              <a:rPr lang="en-US" dirty="0"/>
              <a:t>- Share simple, practical tips to help you find more time for yourself.</a:t>
            </a:r>
          </a:p>
          <a:p>
            <a:r>
              <a:rPr lang="en-US" dirty="0"/>
              <a:t>- Look at real examples (including my own struggles!).</a:t>
            </a:r>
          </a:p>
          <a:p>
            <a:r>
              <a:rPr lang="en-US" dirty="0"/>
              <a:t>By the end, you’ll have some easy ideas to reduce stress and enjoy life more.</a:t>
            </a:r>
          </a:p>
          <a:p>
            <a:r>
              <a:rPr lang="en-US" dirty="0"/>
              <a:t>Sound good? Let’s get started!</a:t>
            </a:r>
            <a:endParaRPr lang="ru-RU" dirty="0"/>
          </a:p>
        </p:txBody>
      </p:sp>
      <p:sp>
        <p:nvSpPr>
          <p:cNvPr id="4" name="Номер слайда 3"/>
          <p:cNvSpPr>
            <a:spLocks noGrp="1"/>
          </p:cNvSpPr>
          <p:nvPr>
            <p:ph type="sldNum" sz="quarter" idx="5"/>
          </p:nvPr>
        </p:nvSpPr>
        <p:spPr/>
        <p:txBody>
          <a:bodyPr/>
          <a:lstStyle/>
          <a:p>
            <a:fld id="{CA1828FC-D3D2-4BA6-A881-B055A436E166}" type="slidenum">
              <a:rPr lang="ru-RU" smtClean="0"/>
              <a:t>1</a:t>
            </a:fld>
            <a:endParaRPr lang="ru-RU"/>
          </a:p>
        </p:txBody>
      </p:sp>
    </p:spTree>
    <p:extLst>
      <p:ext uri="{BB962C8B-B14F-4D97-AF65-F5344CB8AC3E}">
        <p14:creationId xmlns:p14="http://schemas.microsoft.com/office/powerpoint/2010/main" val="90818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35151-7085-50B9-824B-0446477A398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EEC3C15-453E-EFBB-5508-6B4A8E6559E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DBAE77B-CA94-8736-B58D-118ED35FD755}"/>
              </a:ext>
            </a:extLst>
          </p:cNvPr>
          <p:cNvSpPr>
            <a:spLocks noGrp="1"/>
          </p:cNvSpPr>
          <p:nvPr>
            <p:ph type="body" idx="1"/>
          </p:nvPr>
        </p:nvSpPr>
        <p:spPr/>
        <p:txBody>
          <a:bodyPr/>
          <a:lstStyle/>
          <a:p>
            <a:r>
              <a:rPr lang="en-US" dirty="0"/>
              <a:t>Work-life balance isn't about splitting your day 50/50. It's about finding a healthy routine where work doesn't always take over your life.  </a:t>
            </a:r>
          </a:p>
          <a:p>
            <a:r>
              <a:rPr lang="en-US" dirty="0"/>
              <a:t>Think of your energy like a phone battery — you need to charge different "apps":  </a:t>
            </a:r>
          </a:p>
          <a:p>
            <a:r>
              <a:rPr lang="en-US" dirty="0"/>
              <a:t>🔋 Work</a:t>
            </a:r>
          </a:p>
          <a:p>
            <a:r>
              <a:rPr lang="en-US" dirty="0"/>
              <a:t>🔋 Family &amp; friends</a:t>
            </a:r>
          </a:p>
          <a:p>
            <a:r>
              <a:rPr lang="en-US" dirty="0"/>
              <a:t>🔋 Health</a:t>
            </a:r>
          </a:p>
          <a:p>
            <a:r>
              <a:rPr lang="en-US" dirty="0"/>
              <a:t>🔋 Hobbies  </a:t>
            </a:r>
          </a:p>
          <a:p>
            <a:r>
              <a:rPr lang="en-US" dirty="0"/>
              <a:t>🔋 Rest </a:t>
            </a:r>
          </a:p>
          <a:p>
            <a:r>
              <a:rPr lang="en-US" dirty="0"/>
              <a:t>The problem? Technology makes it too easy to work 24/7. But studies show balanced people are happier AND get more done at work.  </a:t>
            </a:r>
          </a:p>
          <a:p>
            <a:r>
              <a:rPr lang="en-US" dirty="0"/>
              <a:t>Simple definition:</a:t>
            </a:r>
          </a:p>
          <a:p>
            <a:r>
              <a:rPr lang="en-US" dirty="0"/>
              <a:t>✅ Finish work feeling "I did enough today"</a:t>
            </a:r>
          </a:p>
          <a:p>
            <a:r>
              <a:rPr lang="en-US" dirty="0"/>
              <a:t>✅ Have energy left for yourself and people you love</a:t>
            </a:r>
            <a:endParaRPr lang="ru-RU" dirty="0"/>
          </a:p>
        </p:txBody>
      </p:sp>
      <p:sp>
        <p:nvSpPr>
          <p:cNvPr id="4" name="Номер слайда 3">
            <a:extLst>
              <a:ext uri="{FF2B5EF4-FFF2-40B4-BE49-F238E27FC236}">
                <a16:creationId xmlns:a16="http://schemas.microsoft.com/office/drawing/2014/main" id="{6CD4B207-39FE-931A-BC88-4CCCB8C129CB}"/>
              </a:ext>
            </a:extLst>
          </p:cNvPr>
          <p:cNvSpPr>
            <a:spLocks noGrp="1"/>
          </p:cNvSpPr>
          <p:nvPr>
            <p:ph type="sldNum" sz="quarter" idx="5"/>
          </p:nvPr>
        </p:nvSpPr>
        <p:spPr/>
        <p:txBody>
          <a:bodyPr/>
          <a:lstStyle/>
          <a:p>
            <a:fld id="{CA1828FC-D3D2-4BA6-A881-B055A436E166}" type="slidenum">
              <a:rPr lang="ru-RU" smtClean="0"/>
              <a:t>2</a:t>
            </a:fld>
            <a:endParaRPr lang="ru-RU"/>
          </a:p>
        </p:txBody>
      </p:sp>
    </p:spTree>
    <p:extLst>
      <p:ext uri="{BB962C8B-B14F-4D97-AF65-F5344CB8AC3E}">
        <p14:creationId xmlns:p14="http://schemas.microsoft.com/office/powerpoint/2010/main" val="229318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6F0FB-AC30-B0F6-ED5A-6A35E09BCEE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AC012CA-E61C-7BD3-4F2A-709C447EEFA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B6BE8D4-DF18-8E40-1E94-9CD5A14E5CA7}"/>
              </a:ext>
            </a:extLst>
          </p:cNvPr>
          <p:cNvSpPr>
            <a:spLocks noGrp="1"/>
          </p:cNvSpPr>
          <p:nvPr>
            <p:ph type="body" idx="1"/>
          </p:nvPr>
        </p:nvSpPr>
        <p:spPr/>
        <p:txBody>
          <a:bodyPr/>
          <a:lstStyle/>
          <a:p>
            <a:r>
              <a:rPr lang="en-US" dirty="0"/>
              <a:t>Why is balance so hard these days?</a:t>
            </a:r>
          </a:p>
          <a:p>
            <a:r>
              <a:rPr lang="en-US" dirty="0"/>
              <a:t>You know what's crazy? Our phones make it so we can work all the time. I'll admit - I check work emails in bed sometimes. Bad habit, right?</a:t>
            </a:r>
          </a:p>
          <a:p>
            <a:r>
              <a:rPr lang="en-US" dirty="0"/>
              <a:t>And there's this weird thing where people think "busy" means "important." With my friends, it's like: "I'm so tired!" "Oh yeah? I'm MORE tired!" We almost brag about being stressed.</a:t>
            </a:r>
          </a:p>
          <a:p>
            <a:r>
              <a:rPr lang="en-US" dirty="0"/>
              <a:t>Money worries don't help either. Everything costs more now, so people work extra hours just to pay bills. Plus, we try to be perfect at everything - perfect worker, perfect parent - but nobody can do that!</a:t>
            </a:r>
          </a:p>
          <a:p>
            <a:r>
              <a:rPr lang="en-US" dirty="0"/>
              <a:t>No wonder most people say work-life balance is worse now than 5 years ago. We're always "on," always tired, never stopping. That can't be healthy!</a:t>
            </a:r>
            <a:endParaRPr lang="ru-RU" dirty="0"/>
          </a:p>
        </p:txBody>
      </p:sp>
      <p:sp>
        <p:nvSpPr>
          <p:cNvPr id="4" name="Номер слайда 3">
            <a:extLst>
              <a:ext uri="{FF2B5EF4-FFF2-40B4-BE49-F238E27FC236}">
                <a16:creationId xmlns:a16="http://schemas.microsoft.com/office/drawing/2014/main" id="{BF25BAE1-D664-4C75-3F23-E1B2C4F6BD0B}"/>
              </a:ext>
            </a:extLst>
          </p:cNvPr>
          <p:cNvSpPr>
            <a:spLocks noGrp="1"/>
          </p:cNvSpPr>
          <p:nvPr>
            <p:ph type="sldNum" sz="quarter" idx="5"/>
          </p:nvPr>
        </p:nvSpPr>
        <p:spPr/>
        <p:txBody>
          <a:bodyPr/>
          <a:lstStyle/>
          <a:p>
            <a:fld id="{CA1828FC-D3D2-4BA6-A881-B055A436E166}" type="slidenum">
              <a:rPr lang="ru-RU" smtClean="0"/>
              <a:t>3</a:t>
            </a:fld>
            <a:endParaRPr lang="ru-RU"/>
          </a:p>
        </p:txBody>
      </p:sp>
    </p:spTree>
    <p:extLst>
      <p:ext uri="{BB962C8B-B14F-4D97-AF65-F5344CB8AC3E}">
        <p14:creationId xmlns:p14="http://schemas.microsoft.com/office/powerpoint/2010/main" val="12880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C03B4-FBBE-AFE6-71A3-EF5EEF995CBE}"/>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DC45254-6A12-899B-ACE8-644A33EE268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FDC4809-36A2-F268-5A03-0C5F8AC474AE}"/>
              </a:ext>
            </a:extLst>
          </p:cNvPr>
          <p:cNvSpPr>
            <a:spLocks noGrp="1"/>
          </p:cNvSpPr>
          <p:nvPr>
            <p:ph type="body" idx="1"/>
          </p:nvPr>
        </p:nvSpPr>
        <p:spPr/>
        <p:txBody>
          <a:bodyPr/>
          <a:lstStyle/>
          <a:p>
            <a:r>
              <a:rPr lang="en-US" dirty="0"/>
              <a:t>When work takes over your life, everything suffers. Constant stress makes you sick more often - I’ve had weeks where I worked so much I caught every cold going around. Even when you’re with friends, your mind stays stuck at work - you’re there, but not really present. Relationships suffer most: your partner feels lonely, your kids miss you, friends slowly drift away. And the irony? The more you work, the worse you perform - more tired means more mistakes and fewer good ideas. Worst of all, you stop growing - when will you finally take that dance class, read that book, or just enjoy life? Working non-stop steals what truly matters.</a:t>
            </a:r>
            <a:endParaRPr lang="ru-RU" dirty="0"/>
          </a:p>
        </p:txBody>
      </p:sp>
      <p:sp>
        <p:nvSpPr>
          <p:cNvPr id="4" name="Номер слайда 3">
            <a:extLst>
              <a:ext uri="{FF2B5EF4-FFF2-40B4-BE49-F238E27FC236}">
                <a16:creationId xmlns:a16="http://schemas.microsoft.com/office/drawing/2014/main" id="{1FC15238-A662-F0EB-D304-C83CF5FA7122}"/>
              </a:ext>
            </a:extLst>
          </p:cNvPr>
          <p:cNvSpPr>
            <a:spLocks noGrp="1"/>
          </p:cNvSpPr>
          <p:nvPr>
            <p:ph type="sldNum" sz="quarter" idx="5"/>
          </p:nvPr>
        </p:nvSpPr>
        <p:spPr/>
        <p:txBody>
          <a:bodyPr/>
          <a:lstStyle/>
          <a:p>
            <a:fld id="{CA1828FC-D3D2-4BA6-A881-B055A436E166}" type="slidenum">
              <a:rPr lang="ru-RU" smtClean="0"/>
              <a:t>4</a:t>
            </a:fld>
            <a:endParaRPr lang="ru-RU"/>
          </a:p>
        </p:txBody>
      </p:sp>
    </p:spTree>
    <p:extLst>
      <p:ext uri="{BB962C8B-B14F-4D97-AF65-F5344CB8AC3E}">
        <p14:creationId xmlns:p14="http://schemas.microsoft.com/office/powerpoint/2010/main" val="2200184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66C23-7DA0-00FF-C0D2-23AAC41E529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86A3428-1F05-56F7-24E2-890A3325BE2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91A88D5A-A2B4-342A-77BE-44653FD3A0F6}"/>
              </a:ext>
            </a:extLst>
          </p:cNvPr>
          <p:cNvSpPr>
            <a:spLocks noGrp="1"/>
          </p:cNvSpPr>
          <p:nvPr>
            <p:ph type="body" idx="1"/>
          </p:nvPr>
        </p:nvSpPr>
        <p:spPr/>
        <p:txBody>
          <a:bodyPr/>
          <a:lstStyle/>
          <a:p>
            <a:r>
              <a:rPr lang="en-US" dirty="0"/>
              <a:t>When work takes over your life, everything suffers. Constant stress makes you sick more often - I’ve had weeks where I worked so much I caught every cold going around. Even when you’re with friends, your mind stays stuck at work - you’re there, but not really present. Relationships suffer most: your partner feels lonely, your kids miss you, friends slowly drift away. And the irony? The more you work, the worse you perform - more tired means more mistakes and fewer good ideas. Worst of all, you stop growing - when will you finally take that dance class, read that book, or just enjoy life? Working non-stop steals what truly matters.</a:t>
            </a:r>
            <a:endParaRPr lang="ru-RU" dirty="0"/>
          </a:p>
        </p:txBody>
      </p:sp>
      <p:sp>
        <p:nvSpPr>
          <p:cNvPr id="4" name="Номер слайда 3">
            <a:extLst>
              <a:ext uri="{FF2B5EF4-FFF2-40B4-BE49-F238E27FC236}">
                <a16:creationId xmlns:a16="http://schemas.microsoft.com/office/drawing/2014/main" id="{AE73BF85-A7AB-3AB9-A77D-3DA62A94F14F}"/>
              </a:ext>
            </a:extLst>
          </p:cNvPr>
          <p:cNvSpPr>
            <a:spLocks noGrp="1"/>
          </p:cNvSpPr>
          <p:nvPr>
            <p:ph type="sldNum" sz="quarter" idx="5"/>
          </p:nvPr>
        </p:nvSpPr>
        <p:spPr/>
        <p:txBody>
          <a:bodyPr/>
          <a:lstStyle/>
          <a:p>
            <a:fld id="{CA1828FC-D3D2-4BA6-A881-B055A436E166}" type="slidenum">
              <a:rPr lang="ru-RU" smtClean="0"/>
              <a:t>5</a:t>
            </a:fld>
            <a:endParaRPr lang="ru-RU"/>
          </a:p>
        </p:txBody>
      </p:sp>
    </p:spTree>
    <p:extLst>
      <p:ext uri="{BB962C8B-B14F-4D97-AF65-F5344CB8AC3E}">
        <p14:creationId xmlns:p14="http://schemas.microsoft.com/office/powerpoint/2010/main" val="290167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DBAD7-2959-B3D5-0195-3189671BE5A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CB47FBB-1700-CB7E-246B-8D8DED98169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1E678FC-C392-5E27-CBC4-470263F6B0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attention! Now I'd love to hear from you - what's the hardest part about balancing work and life for you? Maybe you've found some tricks that help? If you have any questions about what we talked about today, or want me to explain something better, just ask! Sharing our experiences can help us all find better solutions together.</a:t>
            </a:r>
            <a:endParaRPr lang="ru-RU" dirty="0"/>
          </a:p>
          <a:p>
            <a:endParaRPr lang="ru-RU" dirty="0"/>
          </a:p>
        </p:txBody>
      </p:sp>
      <p:sp>
        <p:nvSpPr>
          <p:cNvPr id="4" name="Номер слайда 3">
            <a:extLst>
              <a:ext uri="{FF2B5EF4-FFF2-40B4-BE49-F238E27FC236}">
                <a16:creationId xmlns:a16="http://schemas.microsoft.com/office/drawing/2014/main" id="{2932694E-1704-545E-AD31-5BAB476C39F8}"/>
              </a:ext>
            </a:extLst>
          </p:cNvPr>
          <p:cNvSpPr>
            <a:spLocks noGrp="1"/>
          </p:cNvSpPr>
          <p:nvPr>
            <p:ph type="sldNum" sz="quarter" idx="5"/>
          </p:nvPr>
        </p:nvSpPr>
        <p:spPr/>
        <p:txBody>
          <a:bodyPr/>
          <a:lstStyle/>
          <a:p>
            <a:fld id="{CA1828FC-D3D2-4BA6-A881-B055A436E166}" type="slidenum">
              <a:rPr lang="ru-RU" smtClean="0"/>
              <a:t>6</a:t>
            </a:fld>
            <a:endParaRPr lang="ru-RU"/>
          </a:p>
        </p:txBody>
      </p:sp>
    </p:spTree>
    <p:extLst>
      <p:ext uri="{BB962C8B-B14F-4D97-AF65-F5344CB8AC3E}">
        <p14:creationId xmlns:p14="http://schemas.microsoft.com/office/powerpoint/2010/main" val="116851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attention! Now I'd love to hear from you - what's the hardest part about balancing work and life for you? Maybe you've found some tricks that help? If you have any questions about what we talked about today, or want me to explain something better, just ask! Sharing our experiences can help us all find better solutions together.</a:t>
            </a:r>
            <a:endParaRPr lang="ru-RU" dirty="0"/>
          </a:p>
          <a:p>
            <a:endParaRPr lang="ru-RU" dirty="0"/>
          </a:p>
        </p:txBody>
      </p:sp>
      <p:sp>
        <p:nvSpPr>
          <p:cNvPr id="4" name="Номер слайда 3"/>
          <p:cNvSpPr>
            <a:spLocks noGrp="1"/>
          </p:cNvSpPr>
          <p:nvPr>
            <p:ph type="sldNum" sz="quarter" idx="5"/>
          </p:nvPr>
        </p:nvSpPr>
        <p:spPr/>
        <p:txBody>
          <a:bodyPr/>
          <a:lstStyle/>
          <a:p>
            <a:fld id="{CA1828FC-D3D2-4BA6-A881-B055A436E166}" type="slidenum">
              <a:rPr lang="ru-RU" smtClean="0"/>
              <a:t>9</a:t>
            </a:fld>
            <a:endParaRPr lang="ru-RU"/>
          </a:p>
        </p:txBody>
      </p:sp>
    </p:spTree>
    <p:extLst>
      <p:ext uri="{BB962C8B-B14F-4D97-AF65-F5344CB8AC3E}">
        <p14:creationId xmlns:p14="http://schemas.microsoft.com/office/powerpoint/2010/main" val="3641903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2907F7-C65D-C516-4953-51D486591343}"/>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282CA77-EEDD-ED92-671F-A28495B80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22B0C4-7629-1968-6D00-5C2EF34489D7}"/>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21157648-CD62-F495-B9FB-651AD26F07B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CD48675-C3FC-24C7-FE33-B8E39C97FAAF}"/>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2203148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CF9B74-BC62-249E-3DD0-D401F50F88E7}"/>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61D5466-D802-2913-F906-76513745D4B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1B54279-6018-B8C5-2377-649F95C02E45}"/>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3EBFAC3B-F612-C240-1D03-226BF3AA3E4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B4BA38A-226F-1608-B29E-91A2C639ACE3}"/>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21519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3FC4B97-DC8F-2706-2F12-251859D56F8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4E7DFF18-98A7-13FD-F7BE-0B6EA21F645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0A6594A-4607-A1AE-83C7-3DDC56C9D099}"/>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798D424B-BC73-9C8E-D770-79303BE431E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00B4D0E-69AA-4467-6422-E509641AB8EE}"/>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119708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7D27FF-2374-C779-76EB-0376C5EA169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B764512-0630-14FD-66B2-24D0C45D0E0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6E1626B-5F70-B627-FA9A-859360683D22}"/>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EE5151A8-1EE1-08B7-3B69-5DDEC384E28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F80B42-C362-45F3-2F4A-0B32007CD41B}"/>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134071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90EC5B-8B1F-6385-6FC5-6845286BF4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7E58D94-C85B-2EC3-17B3-AD61763846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C9746AB-3A25-265E-A55E-217B8B7157F7}"/>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31154CBA-5EB7-F9A5-66ED-C74222D9BB7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266DBB9-EF44-462F-940D-BC2480FED5D2}"/>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1688351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6BC8FB-8856-F179-CEC4-3F67AFF3A77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C5EEDFF-0281-7896-C5F4-155BD0353E1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98A04BE-8D7D-ACC8-D03D-EDAD35EC3D4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D4ED882-7292-8364-612F-AFAEE4E0BCF7}"/>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31727D8A-1ECF-3574-5841-FFB6E318552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E9C3181-AB45-93BB-E44E-234BAB07E46F}"/>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174316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0934B8-3183-E13F-5C11-D204C063C4F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708A391-3837-6A15-BE41-280EC7772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B940DE6-1CD2-370A-8C25-6DF195EF96E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4F18BE1-5E33-3FB9-9BA8-1BB19060EA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5A5B06A-FA3A-68D5-9770-BF997F7AE7D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0993EC6-7A0B-7AC9-39B7-6D6AF3C8E306}"/>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8" name="Нижний колонтитул 7">
            <a:extLst>
              <a:ext uri="{FF2B5EF4-FFF2-40B4-BE49-F238E27FC236}">
                <a16:creationId xmlns:a16="http://schemas.microsoft.com/office/drawing/2014/main" id="{0FCB4006-6A06-3D8A-1616-68CC8B8E3D7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5B29E31-44B1-0373-77BA-03612982EAE3}"/>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339921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2808CC-B91B-BDEB-B05F-D256B06DF97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0292944-19DE-9506-4238-BD6E2188D8D3}"/>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4" name="Нижний колонтитул 3">
            <a:extLst>
              <a:ext uri="{FF2B5EF4-FFF2-40B4-BE49-F238E27FC236}">
                <a16:creationId xmlns:a16="http://schemas.microsoft.com/office/drawing/2014/main" id="{B458834D-F6D8-A25C-FBA9-43E8688828C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BE3D499-8B6D-4A54-EA99-7FA63D668FE9}"/>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53344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379CB32-E93D-8CE8-0D3E-73C2F805FFBC}"/>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3" name="Нижний колонтитул 2">
            <a:extLst>
              <a:ext uri="{FF2B5EF4-FFF2-40B4-BE49-F238E27FC236}">
                <a16:creationId xmlns:a16="http://schemas.microsoft.com/office/drawing/2014/main" id="{8E1B8C8F-AD5B-CB34-8725-D1CB1E61F95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CDA467E-2462-CCB6-318C-399055EE30CC}"/>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224069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237658-A0E8-D88A-F559-79229311841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7D134BD-2F16-D8F4-8EF9-28295F2033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EFBE349-7147-6059-9FD0-89C0D8965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CCCB0F1-7D84-D968-635B-838FB9E01F45}"/>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693E6832-1FE4-74F5-9195-94364F348FE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FDF7384-47C5-E932-D4C2-C021FCBAB076}"/>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271299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754924-1A68-9D7C-E00D-7672FBFC2D7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2D9E767-11E7-A4E6-9CB6-79A6D8639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CB68391-2903-C3AE-B417-8A54B58148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9133D21-E066-C14E-40D5-BC68701B27C5}"/>
              </a:ext>
            </a:extLst>
          </p:cNvPr>
          <p:cNvSpPr>
            <a:spLocks noGrp="1"/>
          </p:cNvSpPr>
          <p:nvPr>
            <p:ph type="dt" sz="half" idx="10"/>
          </p:nvPr>
        </p:nvSpPr>
        <p:spPr/>
        <p:txBody>
          <a:bodyPr/>
          <a:lstStyle/>
          <a:p>
            <a:fld id="{74A75825-F12F-4745-A190-9DC9E7E6E004}"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EF2015B9-DB2E-1F2F-44B0-D805E06F8CB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708A04-1464-56D5-9F92-578A783F43C0}"/>
              </a:ext>
            </a:extLst>
          </p:cNvPr>
          <p:cNvSpPr>
            <a:spLocks noGrp="1"/>
          </p:cNvSpPr>
          <p:nvPr>
            <p:ph type="sldNum" sz="quarter" idx="12"/>
          </p:nvPr>
        </p:nvSpPr>
        <p:spPr/>
        <p:txBody>
          <a:bodyPr/>
          <a:lstStyle/>
          <a:p>
            <a:fld id="{8A6CCDCD-EF4D-4FB2-9330-742F494B831F}" type="slidenum">
              <a:rPr lang="ru-RU" smtClean="0"/>
              <a:t>‹#›</a:t>
            </a:fld>
            <a:endParaRPr lang="ru-RU"/>
          </a:p>
        </p:txBody>
      </p:sp>
    </p:spTree>
    <p:extLst>
      <p:ext uri="{BB962C8B-B14F-4D97-AF65-F5344CB8AC3E}">
        <p14:creationId xmlns:p14="http://schemas.microsoft.com/office/powerpoint/2010/main" val="232170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36A2D0-C00C-0426-29F8-132AAFC38B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A522AA8-B984-3CD7-472B-0761CE848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28EA0B-613C-C684-E601-0089B532CF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A75825-F12F-4745-A190-9DC9E7E6E004}"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5C8B5A44-0D03-66CD-B614-90BE66FBB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Номер слайда 5">
            <a:extLst>
              <a:ext uri="{FF2B5EF4-FFF2-40B4-BE49-F238E27FC236}">
                <a16:creationId xmlns:a16="http://schemas.microsoft.com/office/drawing/2014/main" id="{872A7BAB-BBB6-4992-F685-004CC5618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6CCDCD-EF4D-4FB2-9330-742F494B831F}" type="slidenum">
              <a:rPr lang="ru-RU" smtClean="0"/>
              <a:t>‹#›</a:t>
            </a:fld>
            <a:endParaRPr lang="ru-RU"/>
          </a:p>
        </p:txBody>
      </p:sp>
    </p:spTree>
    <p:extLst>
      <p:ext uri="{BB962C8B-B14F-4D97-AF65-F5344CB8AC3E}">
        <p14:creationId xmlns:p14="http://schemas.microsoft.com/office/powerpoint/2010/main" val="3842895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gif"/><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Рисунок 3" descr="Изображение выглядит как рисунок, зарисовка, иллюстрация, мультфильм&#10;&#10;Контент, сгенерированный ИИ, может содержать ошибки.">
            <a:extLst>
              <a:ext uri="{FF2B5EF4-FFF2-40B4-BE49-F238E27FC236}">
                <a16:creationId xmlns:a16="http://schemas.microsoft.com/office/drawing/2014/main" id="{224D3C7C-A8E2-2F79-F058-4EAF96292C21}"/>
              </a:ext>
            </a:extLst>
          </p:cNvPr>
          <p:cNvPicPr>
            <a:picLocks noChangeAspect="1"/>
          </p:cNvPicPr>
          <p:nvPr/>
        </p:nvPicPr>
        <p:blipFill>
          <a:blip r:embed="rId3">
            <a:extLst>
              <a:ext uri="{28A0092B-C50C-407E-A947-70E740481C1C}">
                <a14:useLocalDpi xmlns:a14="http://schemas.microsoft.com/office/drawing/2010/main" val="0"/>
              </a:ext>
            </a:extLst>
          </a:blip>
          <a:srcRect b="5871"/>
          <a:stretch/>
        </p:blipFill>
        <p:spPr>
          <a:xfrm>
            <a:off x="6606253" y="957860"/>
            <a:ext cx="4942280" cy="4652108"/>
          </a:xfrm>
          <a:prstGeom prst="rect">
            <a:avLst/>
          </a:prstGeom>
        </p:spPr>
      </p:pic>
      <p:graphicFrame>
        <p:nvGraphicFramePr>
          <p:cNvPr id="23" name="TextBox 1">
            <a:extLst>
              <a:ext uri="{FF2B5EF4-FFF2-40B4-BE49-F238E27FC236}">
                <a16:creationId xmlns:a16="http://schemas.microsoft.com/office/drawing/2014/main" id="{FC1B72F0-57D3-7021-704C-859C69B933E6}"/>
              </a:ext>
            </a:extLst>
          </p:cNvPr>
          <p:cNvGraphicFramePr/>
          <p:nvPr>
            <p:extLst>
              <p:ext uri="{D42A27DB-BD31-4B8C-83A1-F6EECF244321}">
                <p14:modId xmlns:p14="http://schemas.microsoft.com/office/powerpoint/2010/main" val="3934577750"/>
              </p:ext>
            </p:extLst>
          </p:nvPr>
        </p:nvGraphicFramePr>
        <p:xfrm>
          <a:off x="719142" y="1000345"/>
          <a:ext cx="3260074" cy="456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623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129CBBAA-F931-915E-824E-05FEB8A81EF1}"/>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2359E4-350C-4B4C-903D-CD1B2BA3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CB5FC5A2-E1DC-4DFE-9837-1EA5E869A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4" y="549275"/>
            <a:ext cx="11088686" cy="5757925"/>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2024ACE-D556-4A21-9B17-7CA3E82DA4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19625" y="549273"/>
            <a:ext cx="7021250" cy="5757924"/>
            <a:chOff x="4656138" y="0"/>
            <a:chExt cx="6983409" cy="6308725"/>
          </a:xfrm>
        </p:grpSpPr>
        <p:sp>
          <p:nvSpPr>
            <p:cNvPr id="33" name="Rectangle 32">
              <a:extLst>
                <a:ext uri="{FF2B5EF4-FFF2-40B4-BE49-F238E27FC236}">
                  <a16:creationId xmlns:a16="http://schemas.microsoft.com/office/drawing/2014/main" id="{027A47B5-1D69-47DA-8BBA-FE75FCAA3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2794" cy="6308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3">
              <a:extLst>
                <a:ext uri="{FF2B5EF4-FFF2-40B4-BE49-F238E27FC236}">
                  <a16:creationId xmlns:a16="http://schemas.microsoft.com/office/drawing/2014/main" id="{85068B72-E376-4FE8-9F05-44E757434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accent4">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34">
              <a:extLst>
                <a:ext uri="{FF2B5EF4-FFF2-40B4-BE49-F238E27FC236}">
                  <a16:creationId xmlns:a16="http://schemas.microsoft.com/office/drawing/2014/main" id="{E7DC2B55-5BFC-4180-9FE3-261FEF00B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Рисунок 1" descr="Изображение выглядит как в помещении, стена, человек, Устройство вывода&#10;&#10;Контент, сгенерированный ИИ, может содержать ошибки.">
            <a:extLst>
              <a:ext uri="{FF2B5EF4-FFF2-40B4-BE49-F238E27FC236}">
                <a16:creationId xmlns:a16="http://schemas.microsoft.com/office/drawing/2014/main" id="{BE598E62-0861-B972-541C-FB220D38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555" y="732755"/>
            <a:ext cx="7004997" cy="5390285"/>
          </a:xfrm>
          <a:prstGeom prst="rect">
            <a:avLst/>
          </a:prstGeom>
          <a:effectLst>
            <a:outerShdw blurRad="508000" dist="101600" dir="5400000" algn="tl" rotWithShape="0">
              <a:prstClr val="black">
                <a:alpha val="10000"/>
              </a:prstClr>
            </a:outerShdw>
          </a:effectLst>
        </p:spPr>
      </p:pic>
      <p:sp>
        <p:nvSpPr>
          <p:cNvPr id="9" name="TextBox 8">
            <a:extLst>
              <a:ext uri="{FF2B5EF4-FFF2-40B4-BE49-F238E27FC236}">
                <a16:creationId xmlns:a16="http://schemas.microsoft.com/office/drawing/2014/main" id="{08882805-9C67-EE6E-1C76-B9935B84A6C6}"/>
              </a:ext>
            </a:extLst>
          </p:cNvPr>
          <p:cNvSpPr txBox="1"/>
          <p:nvPr/>
        </p:nvSpPr>
        <p:spPr>
          <a:xfrm>
            <a:off x="1179879" y="1720354"/>
            <a:ext cx="2902226" cy="1569660"/>
          </a:xfrm>
          <a:prstGeom prst="rect">
            <a:avLst/>
          </a:prstGeom>
          <a:noFill/>
        </p:spPr>
        <p:txBody>
          <a:bodyPr wrap="square">
            <a:spAutoFit/>
          </a:bodyPr>
          <a:lstStyle/>
          <a:p>
            <a:pPr lvl="0">
              <a:lnSpc>
                <a:spcPct val="100000"/>
              </a:lnSpc>
              <a:defRPr cap="all"/>
            </a:pPr>
            <a:r>
              <a:rPr lang="en-US" sz="2400" b="1" dirty="0"/>
              <a:t>Balance = when you’re not like this guy on Friday </a:t>
            </a:r>
            <a:r>
              <a:rPr lang="en-US" sz="2400" b="1" dirty="0">
                <a:solidFill>
                  <a:schemeClr val="tx1">
                    <a:alpha val="60000"/>
                  </a:schemeClr>
                </a:solidFill>
              </a:rPr>
              <a:t>➡️</a:t>
            </a:r>
            <a:endParaRPr lang="en-US" sz="2400" dirty="0"/>
          </a:p>
        </p:txBody>
      </p:sp>
      <p:sp>
        <p:nvSpPr>
          <p:cNvPr id="10" name="TextBox 9">
            <a:extLst>
              <a:ext uri="{FF2B5EF4-FFF2-40B4-BE49-F238E27FC236}">
                <a16:creationId xmlns:a16="http://schemas.microsoft.com/office/drawing/2014/main" id="{1D4F0E36-DF5A-5207-8DC0-E25C98C99B7E}"/>
              </a:ext>
            </a:extLst>
          </p:cNvPr>
          <p:cNvSpPr txBox="1"/>
          <p:nvPr/>
        </p:nvSpPr>
        <p:spPr>
          <a:xfrm>
            <a:off x="2028653" y="5137646"/>
            <a:ext cx="2463833" cy="1169551"/>
          </a:xfrm>
          <a:prstGeom prst="rect">
            <a:avLst/>
          </a:prstGeom>
          <a:noFill/>
        </p:spPr>
        <p:txBody>
          <a:bodyPr wrap="square">
            <a:spAutoFit/>
          </a:bodyPr>
          <a:lstStyle/>
          <a:p>
            <a:pPr lvl="0" algn="r">
              <a:lnSpc>
                <a:spcPct val="100000"/>
              </a:lnSpc>
              <a:defRPr cap="all"/>
            </a:pPr>
            <a:r>
              <a:rPr lang="en-US" sz="1400" b="1" dirty="0">
                <a:solidFill>
                  <a:schemeClr val="tx1">
                    <a:alpha val="60000"/>
                  </a:schemeClr>
                </a:solidFill>
              </a:rPr>
              <a:t>Ideal day:</a:t>
            </a:r>
            <a:br>
              <a:rPr lang="en-US" sz="1400" b="1" dirty="0">
                <a:solidFill>
                  <a:schemeClr val="tx1">
                    <a:alpha val="60000"/>
                  </a:schemeClr>
                </a:solidFill>
              </a:rPr>
            </a:br>
            <a:r>
              <a:rPr lang="en-US" sz="1400" b="1" dirty="0">
                <a:solidFill>
                  <a:schemeClr val="tx1">
                    <a:alpha val="60000"/>
                  </a:schemeClr>
                </a:solidFill>
              </a:rPr>
              <a:t>8 hours of work, </a:t>
            </a:r>
            <a:br>
              <a:rPr lang="en-US" sz="1400" b="1" dirty="0">
                <a:solidFill>
                  <a:schemeClr val="tx1">
                    <a:alpha val="60000"/>
                  </a:schemeClr>
                </a:solidFill>
              </a:rPr>
            </a:br>
            <a:r>
              <a:rPr lang="en-US" sz="1400" b="1" dirty="0">
                <a:solidFill>
                  <a:schemeClr val="tx1">
                    <a:alpha val="60000"/>
                  </a:schemeClr>
                </a:solidFill>
              </a:rPr>
              <a:t>8 hours of sleep, </a:t>
            </a:r>
            <a:br>
              <a:rPr lang="en-US" sz="1400" b="1" dirty="0">
                <a:solidFill>
                  <a:schemeClr val="tx1">
                    <a:alpha val="60000"/>
                  </a:schemeClr>
                </a:solidFill>
              </a:rPr>
            </a:br>
            <a:r>
              <a:rPr lang="en-US" sz="1400" b="1" dirty="0">
                <a:solidFill>
                  <a:schemeClr val="tx1">
                    <a:alpha val="60000"/>
                  </a:schemeClr>
                </a:solidFill>
              </a:rPr>
              <a:t>8 hours of memes</a:t>
            </a:r>
          </a:p>
          <a:p>
            <a:pPr lvl="0">
              <a:lnSpc>
                <a:spcPct val="100000"/>
              </a:lnSpc>
              <a:defRPr cap="all"/>
            </a:pPr>
            <a:endParaRPr lang="en-US" sz="1400" dirty="0"/>
          </a:p>
        </p:txBody>
      </p:sp>
    </p:spTree>
    <p:extLst>
      <p:ext uri="{BB962C8B-B14F-4D97-AF65-F5344CB8AC3E}">
        <p14:creationId xmlns:p14="http://schemas.microsoft.com/office/powerpoint/2010/main" val="326852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7870D3-3BB3-5907-73AD-95412E9F78D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4966A0-ADB7-4D0B-8AE5-AACA88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10" name="TextBox 9">
            <a:extLst>
              <a:ext uri="{FF2B5EF4-FFF2-40B4-BE49-F238E27FC236}">
                <a16:creationId xmlns:a16="http://schemas.microsoft.com/office/drawing/2014/main" id="{A05E99A6-51E7-430C-D13D-61F30BEDDC3A}"/>
              </a:ext>
            </a:extLst>
          </p:cNvPr>
          <p:cNvSpPr txBox="1"/>
          <p:nvPr/>
        </p:nvSpPr>
        <p:spPr>
          <a:xfrm>
            <a:off x="6094476" y="2357302"/>
            <a:ext cx="5602705" cy="2430622"/>
          </a:xfrm>
          <a:prstGeom prst="rect">
            <a:avLst/>
          </a:prstGeom>
        </p:spPr>
        <p:txBody>
          <a:bodyPr vert="horz" lIns="91440" tIns="45720" rIns="91440" bIns="45720" rtlCol="0" anchor="t">
            <a:normAutofit/>
          </a:bodyPr>
          <a:lstStyle/>
          <a:p>
            <a:pPr marL="342900" indent="-342900">
              <a:lnSpc>
                <a:spcPct val="90000"/>
              </a:lnSpc>
              <a:spcBef>
                <a:spcPts val="1000"/>
              </a:spcBef>
              <a:buFont typeface="Arial" panose="020B0604020202020204" pitchFamily="34" charset="0"/>
              <a:buChar char="•"/>
            </a:pPr>
            <a:r>
              <a:rPr lang="en-US" sz="2400" i="0" dirty="0">
                <a:effectLst/>
              </a:rPr>
              <a:t>We're always "on"</a:t>
            </a:r>
          </a:p>
          <a:p>
            <a:pPr marL="342900" indent="-342900">
              <a:lnSpc>
                <a:spcPct val="90000"/>
              </a:lnSpc>
              <a:spcBef>
                <a:spcPts val="1000"/>
              </a:spcBef>
              <a:buFont typeface="Arial" panose="020B0604020202020204" pitchFamily="34" charset="0"/>
              <a:buChar char="•"/>
            </a:pPr>
            <a:r>
              <a:rPr lang="en-US" sz="2400" dirty="0"/>
              <a:t>Busy = Important?</a:t>
            </a:r>
          </a:p>
          <a:p>
            <a:pPr marL="342900" indent="-342900">
              <a:lnSpc>
                <a:spcPct val="90000"/>
              </a:lnSpc>
              <a:spcBef>
                <a:spcPts val="1000"/>
              </a:spcBef>
              <a:buFont typeface="Arial" panose="020B0604020202020204" pitchFamily="34" charset="0"/>
              <a:buChar char="•"/>
            </a:pPr>
            <a:r>
              <a:rPr lang="en-US" sz="2400" dirty="0"/>
              <a:t>Money stress</a:t>
            </a:r>
          </a:p>
          <a:p>
            <a:pPr marL="342900" indent="-342900">
              <a:lnSpc>
                <a:spcPct val="90000"/>
              </a:lnSpc>
              <a:spcBef>
                <a:spcPts val="1000"/>
              </a:spcBef>
              <a:buFont typeface="Arial" panose="020B0604020202020204" pitchFamily="34" charset="0"/>
              <a:buChar char="•"/>
            </a:pPr>
            <a:r>
              <a:rPr lang="en-US" sz="2400" dirty="0"/>
              <a:t>Perfection trap</a:t>
            </a:r>
          </a:p>
        </p:txBody>
      </p:sp>
      <p:pic>
        <p:nvPicPr>
          <p:cNvPr id="6" name="Рисунок 5" descr="Изображение выглядит как в помещении, ноутбук, компьютер, кот&#10;&#10;Контент, сгенерированный ИИ, может содержать ошибки.">
            <a:extLst>
              <a:ext uri="{FF2B5EF4-FFF2-40B4-BE49-F238E27FC236}">
                <a16:creationId xmlns:a16="http://schemas.microsoft.com/office/drawing/2014/main" id="{DD8B6BFD-5F41-2322-FFDA-E5C2A6911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207" y="680381"/>
            <a:ext cx="2587752" cy="2587752"/>
          </a:xfrm>
          <a:prstGeom prst="rect">
            <a:avLst/>
          </a:prstGeom>
        </p:spPr>
      </p:pic>
      <p:pic>
        <p:nvPicPr>
          <p:cNvPr id="8" name="Рисунок 7" descr="Изображение выглядит как Детское искусство, картина, мультфильм, искусство&#10;&#10;Контент, сгенерированный ИИ, может содержать ошибки.">
            <a:extLst>
              <a:ext uri="{FF2B5EF4-FFF2-40B4-BE49-F238E27FC236}">
                <a16:creationId xmlns:a16="http://schemas.microsoft.com/office/drawing/2014/main" id="{040C9D6E-F880-DCA3-1A68-A4DDDC27E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30" y="3589867"/>
            <a:ext cx="3602906" cy="2587542"/>
          </a:xfrm>
          <a:prstGeom prst="rect">
            <a:avLst/>
          </a:prstGeom>
        </p:spPr>
      </p:pic>
      <p:grpSp>
        <p:nvGrpSpPr>
          <p:cNvPr id="13" name="Группа 12">
            <a:extLst>
              <a:ext uri="{FF2B5EF4-FFF2-40B4-BE49-F238E27FC236}">
                <a16:creationId xmlns:a16="http://schemas.microsoft.com/office/drawing/2014/main" id="{4E6BC103-6D4D-C2FF-DCB2-DBE02298E65A}"/>
              </a:ext>
            </a:extLst>
          </p:cNvPr>
          <p:cNvGrpSpPr/>
          <p:nvPr/>
        </p:nvGrpSpPr>
        <p:grpSpPr>
          <a:xfrm>
            <a:off x="5466585" y="707100"/>
            <a:ext cx="5617026" cy="5100639"/>
            <a:chOff x="768708" y="-3032404"/>
            <a:chExt cx="5617026" cy="5100639"/>
          </a:xfrm>
        </p:grpSpPr>
        <p:sp>
          <p:nvSpPr>
            <p:cNvPr id="14" name="Прямоугольник 13">
              <a:extLst>
                <a:ext uri="{FF2B5EF4-FFF2-40B4-BE49-F238E27FC236}">
                  <a16:creationId xmlns:a16="http://schemas.microsoft.com/office/drawing/2014/main" id="{995CFA1C-1260-6B44-D844-90F914667C0B}"/>
                </a:ext>
              </a:extLst>
            </p:cNvPr>
            <p:cNvSpPr/>
            <p:nvPr/>
          </p:nvSpPr>
          <p:spPr>
            <a:xfrm>
              <a:off x="768708" y="1379173"/>
              <a:ext cx="1722656" cy="6890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ru-RU"/>
            </a:p>
          </p:txBody>
        </p:sp>
        <p:sp>
          <p:nvSpPr>
            <p:cNvPr id="15" name="TextBox 14">
              <a:extLst>
                <a:ext uri="{FF2B5EF4-FFF2-40B4-BE49-F238E27FC236}">
                  <a16:creationId xmlns:a16="http://schemas.microsoft.com/office/drawing/2014/main" id="{E9783D99-37AE-CC51-ACDE-B749DCE5FFDA}"/>
                </a:ext>
              </a:extLst>
            </p:cNvPr>
            <p:cNvSpPr txBox="1"/>
            <p:nvPr/>
          </p:nvSpPr>
          <p:spPr>
            <a:xfrm>
              <a:off x="1323404" y="-3032404"/>
              <a:ext cx="5062330" cy="215841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4200" b="1" kern="1200" dirty="0"/>
                <a:t>Why is balance so hard these days?</a:t>
              </a:r>
            </a:p>
            <a:p>
              <a:pPr marL="0" lvl="0" indent="0" algn="ctr" defTabSz="622300">
                <a:lnSpc>
                  <a:spcPct val="100000"/>
                </a:lnSpc>
                <a:spcBef>
                  <a:spcPct val="0"/>
                </a:spcBef>
                <a:spcAft>
                  <a:spcPct val="35000"/>
                </a:spcAft>
                <a:buNone/>
                <a:defRPr cap="all"/>
              </a:pPr>
              <a:r>
                <a:rPr lang="en-US" sz="4200" b="1" kern="1200" dirty="0"/>
                <a:t>  </a:t>
              </a:r>
              <a:endParaRPr lang="en-US" sz="4200" kern="1200" dirty="0"/>
            </a:p>
          </p:txBody>
        </p:sp>
      </p:grpSp>
    </p:spTree>
    <p:extLst>
      <p:ext uri="{BB962C8B-B14F-4D97-AF65-F5344CB8AC3E}">
        <p14:creationId xmlns:p14="http://schemas.microsoft.com/office/powerpoint/2010/main" val="333992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B99FB-264A-6312-7824-1480DAB1AA1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0E71323-278C-AF29-7D57-821BDD8AF8E0}"/>
              </a:ext>
            </a:extLst>
          </p:cNvPr>
          <p:cNvSpPr txBox="1"/>
          <p:nvPr/>
        </p:nvSpPr>
        <p:spPr>
          <a:xfrm>
            <a:off x="786950" y="509348"/>
            <a:ext cx="3385450" cy="16996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lIns="91440" tIns="45720" rIns="91440" bIns="45720" numCol="1" spcCol="1270" rtlCol="0" anchor="b" anchorCtr="0">
            <a:normAutofit/>
          </a:bodyPr>
          <a:lstStyle/>
          <a:p>
            <a:pPr marL="0" lvl="0" indent="0" algn="ctr">
              <a:lnSpc>
                <a:spcPct val="90000"/>
              </a:lnSpc>
              <a:spcBef>
                <a:spcPct val="0"/>
              </a:spcBef>
              <a:spcAft>
                <a:spcPct val="35000"/>
              </a:spcAft>
              <a:defRPr cap="all"/>
            </a:pPr>
            <a:r>
              <a:rPr lang="en-US" sz="3600" b="1" kern="1200" dirty="0">
                <a:solidFill>
                  <a:schemeClr val="tx1"/>
                </a:solidFill>
                <a:ea typeface="+mj-ea"/>
                <a:cs typeface="+mj-cs"/>
              </a:rPr>
              <a:t>When Work Takes Over Your Life</a:t>
            </a:r>
            <a:endParaRPr lang="en-US" sz="3600" kern="1200" dirty="0">
              <a:solidFill>
                <a:schemeClr val="tx1"/>
              </a:solidFill>
              <a:ea typeface="+mj-ea"/>
              <a:cs typeface="+mj-cs"/>
            </a:endParaRPr>
          </a:p>
        </p:txBody>
      </p:sp>
      <p:sp>
        <p:nvSpPr>
          <p:cNvPr id="7" name="TextBox 6">
            <a:extLst>
              <a:ext uri="{FF2B5EF4-FFF2-40B4-BE49-F238E27FC236}">
                <a16:creationId xmlns:a16="http://schemas.microsoft.com/office/drawing/2014/main" id="{B9433B35-E658-3BC8-6DE4-A7F3674873BA}"/>
              </a:ext>
            </a:extLst>
          </p:cNvPr>
          <p:cNvSpPr txBox="1"/>
          <p:nvPr/>
        </p:nvSpPr>
        <p:spPr>
          <a:xfrm>
            <a:off x="1052151" y="2424480"/>
            <a:ext cx="2855048" cy="3926721"/>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r>
              <a:rPr lang="en-US" kern="1200" dirty="0">
                <a:latin typeface="+mn-lt"/>
                <a:ea typeface="+mn-ea"/>
                <a:cs typeface="+mn-cs"/>
              </a:rPr>
              <a:t>Coffee is my primary food group now</a:t>
            </a:r>
            <a:endParaRPr lang="ru-RU" kern="1200" dirty="0">
              <a:latin typeface="+mn-lt"/>
              <a:ea typeface="+mn-ea"/>
              <a:cs typeface="+mn-cs"/>
            </a:endParaRPr>
          </a:p>
          <a:p>
            <a:pPr marL="285750" indent="-285750">
              <a:lnSpc>
                <a:spcPct val="90000"/>
              </a:lnSpc>
              <a:spcBef>
                <a:spcPts val="1000"/>
              </a:spcBef>
              <a:buFont typeface="Arial" panose="020B0604020202020204" pitchFamily="34" charset="0"/>
              <a:buChar char="•"/>
            </a:pPr>
            <a:r>
              <a:rPr lang="en-US" kern="1200" dirty="0">
                <a:latin typeface="+mn-lt"/>
                <a:ea typeface="+mn-ea"/>
                <a:cs typeface="+mn-cs"/>
              </a:rPr>
              <a:t>My pet remembers me... Barely</a:t>
            </a:r>
            <a:endParaRPr lang="ru-RU" kern="1200" dirty="0">
              <a:latin typeface="+mn-lt"/>
              <a:ea typeface="+mn-ea"/>
              <a:cs typeface="+mn-cs"/>
            </a:endParaRPr>
          </a:p>
          <a:p>
            <a:pPr marL="285750" indent="-285750">
              <a:lnSpc>
                <a:spcPct val="90000"/>
              </a:lnSpc>
              <a:spcBef>
                <a:spcPts val="1000"/>
              </a:spcBef>
              <a:buFont typeface="Arial" panose="020B0604020202020204" pitchFamily="34" charset="0"/>
              <a:buChar char="•"/>
            </a:pPr>
            <a:r>
              <a:rPr lang="en-US" kern="1200" dirty="0">
                <a:latin typeface="+mn-lt"/>
                <a:ea typeface="+mn-ea"/>
                <a:cs typeface="+mn-cs"/>
              </a:rPr>
              <a:t>Typos increase as brain cells decrease</a:t>
            </a:r>
            <a:endParaRPr lang="ru-RU" kern="1200" dirty="0">
              <a:latin typeface="+mn-lt"/>
              <a:ea typeface="+mn-ea"/>
              <a:cs typeface="+mn-cs"/>
            </a:endParaRPr>
          </a:p>
          <a:p>
            <a:pPr marL="285750" indent="-285750">
              <a:lnSpc>
                <a:spcPct val="90000"/>
              </a:lnSpc>
              <a:spcBef>
                <a:spcPts val="1000"/>
              </a:spcBef>
              <a:buFont typeface="Arial" panose="020B0604020202020204" pitchFamily="34" charset="0"/>
              <a:buChar char="•"/>
            </a:pPr>
            <a:r>
              <a:rPr lang="en-US" kern="1200" dirty="0">
                <a:latin typeface="+mn-lt"/>
                <a:ea typeface="+mn-ea"/>
                <a:cs typeface="+mn-cs"/>
              </a:rPr>
              <a:t>Bucket list becoming a to-do list for retirement</a:t>
            </a:r>
            <a:endParaRPr lang="ru-RU" dirty="0"/>
          </a:p>
          <a:p>
            <a:pPr>
              <a:lnSpc>
                <a:spcPct val="90000"/>
              </a:lnSpc>
              <a:spcBef>
                <a:spcPts val="1000"/>
              </a:spcBef>
            </a:pPr>
            <a:endParaRPr lang="ru-RU" dirty="0"/>
          </a:p>
          <a:p>
            <a:pPr>
              <a:lnSpc>
                <a:spcPct val="90000"/>
              </a:lnSpc>
              <a:spcBef>
                <a:spcPts val="1000"/>
              </a:spcBef>
            </a:pPr>
            <a:r>
              <a:rPr lang="en-US" kern="1200" dirty="0">
                <a:latin typeface="+mn-lt"/>
                <a:ea typeface="+mn-ea"/>
                <a:cs typeface="+mn-cs"/>
              </a:rPr>
              <a:t>Bonus: My plants survive on neglect - unlike my relationships</a:t>
            </a:r>
            <a:endParaRPr lang="ru-RU" kern="1200" dirty="0">
              <a:latin typeface="+mn-lt"/>
              <a:ea typeface="+mn-ea"/>
              <a:cs typeface="+mn-cs"/>
            </a:endParaRPr>
          </a:p>
        </p:txBody>
      </p:sp>
      <p:sp>
        <p:nvSpPr>
          <p:cNvPr id="35" name="Freeform: Shape 34">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Рисунок 3" descr="Изображение выглядит как мультфильм, картина, снимок экрана, рисунок&#10;&#10;Контент, сгенерированный ИИ, может содержать ошибки.">
            <a:extLst>
              <a:ext uri="{FF2B5EF4-FFF2-40B4-BE49-F238E27FC236}">
                <a16:creationId xmlns:a16="http://schemas.microsoft.com/office/drawing/2014/main" id="{7066577B-2F4E-34EB-5410-6F5DEDF8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150" y="1316727"/>
            <a:ext cx="6239775" cy="4211848"/>
          </a:xfrm>
          <a:prstGeom prst="rect">
            <a:avLst/>
          </a:prstGeom>
        </p:spPr>
      </p:pic>
    </p:spTree>
    <p:extLst>
      <p:ext uri="{BB962C8B-B14F-4D97-AF65-F5344CB8AC3E}">
        <p14:creationId xmlns:p14="http://schemas.microsoft.com/office/powerpoint/2010/main" val="178419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0E1110-C1D4-40F8-01D4-67E585063BCA}"/>
            </a:ext>
          </a:extLst>
        </p:cNvPr>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B3C57662-AE31-3A18-F003-CD06D7D36D7D}"/>
              </a:ext>
            </a:extLst>
          </p:cNvPr>
          <p:cNvSpPr txBox="1"/>
          <p:nvPr/>
        </p:nvSpPr>
        <p:spPr>
          <a:xfrm>
            <a:off x="1144035" y="2424480"/>
            <a:ext cx="3396693" cy="3276744"/>
          </a:xfrm>
          <a:prstGeom prst="rect">
            <a:avLst/>
          </a:prstGeom>
        </p:spPr>
        <p:txBody>
          <a:bodyPr vert="horz" lIns="91440" tIns="45720" rIns="91440" bIns="45720" rtlCol="0">
            <a:normAutofit/>
          </a:bodyPr>
          <a:lstStyle/>
          <a:p>
            <a:pPr>
              <a:lnSpc>
                <a:spcPct val="90000"/>
              </a:lnSpc>
              <a:spcAft>
                <a:spcPts val="600"/>
              </a:spcAft>
            </a:pPr>
            <a:r>
              <a:rPr lang="en-US" sz="3600" b="1" dirty="0"/>
              <a:t>Advices</a:t>
            </a:r>
          </a:p>
          <a:p>
            <a:pPr marL="571500" indent="-228600">
              <a:lnSpc>
                <a:spcPct val="90000"/>
              </a:lnSpc>
              <a:spcAft>
                <a:spcPts val="600"/>
              </a:spcAft>
              <a:buFont typeface="Arial" panose="020B0604020202020204" pitchFamily="34" charset="0"/>
              <a:buChar char="•"/>
            </a:pPr>
            <a:r>
              <a:rPr lang="en-US" sz="2400" dirty="0"/>
              <a:t>“Time Lock”</a:t>
            </a:r>
          </a:p>
          <a:p>
            <a:pPr marL="571500" indent="-228600">
              <a:lnSpc>
                <a:spcPct val="90000"/>
              </a:lnSpc>
              <a:spcAft>
                <a:spcPts val="600"/>
              </a:spcAft>
              <a:buFont typeface="Arial" panose="020B0604020202020204" pitchFamily="34" charset="0"/>
              <a:buChar char="•"/>
            </a:pPr>
            <a:r>
              <a:rPr lang="en-US" sz="2400" dirty="0"/>
              <a:t>Digital Pauses</a:t>
            </a:r>
          </a:p>
          <a:p>
            <a:pPr marL="571500" indent="-228600">
              <a:lnSpc>
                <a:spcPct val="90000"/>
              </a:lnSpc>
              <a:spcAft>
                <a:spcPts val="600"/>
              </a:spcAft>
              <a:buFont typeface="Arial" panose="020B0604020202020204" pitchFamily="34" charset="0"/>
              <a:buChar char="•"/>
            </a:pPr>
            <a:r>
              <a:rPr lang="en-US" sz="2400" dirty="0"/>
              <a:t>Unite Similar</a:t>
            </a:r>
          </a:p>
          <a:p>
            <a:pPr indent="-228600">
              <a:lnSpc>
                <a:spcPct val="90000"/>
              </a:lnSpc>
              <a:spcAft>
                <a:spcPts val="600"/>
              </a:spcAft>
              <a:buFont typeface="Arial" panose="020B0604020202020204" pitchFamily="34" charset="0"/>
              <a:buChar char="•"/>
            </a:pPr>
            <a:endParaRPr lang="en-US" sz="2000" dirty="0"/>
          </a:p>
        </p:txBody>
      </p:sp>
      <p:pic>
        <p:nvPicPr>
          <p:cNvPr id="2050" name="Picture 2">
            <a:extLst>
              <a:ext uri="{FF2B5EF4-FFF2-40B4-BE49-F238E27FC236}">
                <a16:creationId xmlns:a16="http://schemas.microsoft.com/office/drawing/2014/main" id="{3824CA87-C517-8D4F-ED72-CE1D73564B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0986" y="2109111"/>
            <a:ext cx="4747547" cy="26681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CEB55A-96BF-CCBE-B496-6E9BAC1F6CE4}"/>
              </a:ext>
            </a:extLst>
          </p:cNvPr>
          <p:cNvSpPr txBox="1"/>
          <p:nvPr/>
        </p:nvSpPr>
        <p:spPr>
          <a:xfrm>
            <a:off x="1052151" y="2424480"/>
            <a:ext cx="2855048" cy="3926721"/>
          </a:xfrm>
          <a:prstGeom prst="rect">
            <a:avLst/>
          </a:prstGeom>
        </p:spPr>
        <p:txBody>
          <a:bodyPr vert="horz" lIns="91440" tIns="45720" rIns="91440" bIns="45720" rtlCol="0">
            <a:normAutofit/>
          </a:bodyPr>
          <a:lstStyle/>
          <a:p>
            <a:pPr marL="285750" indent="-285750">
              <a:lnSpc>
                <a:spcPct val="90000"/>
              </a:lnSpc>
              <a:spcBef>
                <a:spcPts val="1000"/>
              </a:spcBef>
              <a:buFont typeface="Arial" panose="020B0604020202020204" pitchFamily="34" charset="0"/>
              <a:buChar char="•"/>
            </a:pPr>
            <a:endParaRPr lang="ru-RU" kern="1200" dirty="0">
              <a:latin typeface="+mn-lt"/>
              <a:ea typeface="+mn-ea"/>
              <a:cs typeface="+mn-cs"/>
            </a:endParaRPr>
          </a:p>
        </p:txBody>
      </p:sp>
    </p:spTree>
    <p:extLst>
      <p:ext uri="{BB962C8B-B14F-4D97-AF65-F5344CB8AC3E}">
        <p14:creationId xmlns:p14="http://schemas.microsoft.com/office/powerpoint/2010/main" val="360223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E89023-3413-46B0-03CE-12EB8766E685}"/>
            </a:ext>
          </a:extLst>
        </p:cNvPr>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32" name="Picture 8" descr="The Simpsons Animation GIF by FOX TV">
            <a:extLst>
              <a:ext uri="{FF2B5EF4-FFF2-40B4-BE49-F238E27FC236}">
                <a16:creationId xmlns:a16="http://schemas.microsoft.com/office/drawing/2014/main" id="{B8B5223A-B5F8-ED04-2289-F153524C91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338" y="2302246"/>
            <a:ext cx="4015954" cy="225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E7198-D568-8B49-0DD3-994FE6A9DECE}"/>
              </a:ext>
            </a:extLst>
          </p:cNvPr>
          <p:cNvSpPr txBox="1"/>
          <p:nvPr/>
        </p:nvSpPr>
        <p:spPr>
          <a:xfrm>
            <a:off x="6545179" y="3243151"/>
            <a:ext cx="3978442" cy="2419711"/>
          </a:xfrm>
          <a:prstGeom prst="rect">
            <a:avLst/>
          </a:prstGeom>
        </p:spPr>
        <p:txBody>
          <a:bodyPr vert="horz" lIns="91440" tIns="45720" rIns="91440" bIns="45720" rtlCol="0">
            <a:normAutofit/>
          </a:bodyPr>
          <a:lstStyle/>
          <a:p>
            <a:pPr>
              <a:lnSpc>
                <a:spcPct val="90000"/>
              </a:lnSpc>
              <a:spcAft>
                <a:spcPts val="600"/>
              </a:spcAft>
            </a:pPr>
            <a:r>
              <a:rPr lang="en-US" sz="3600" b="1" dirty="0"/>
              <a:t>Tips</a:t>
            </a:r>
          </a:p>
          <a:p>
            <a:pPr marL="571500" indent="-228600">
              <a:lnSpc>
                <a:spcPct val="90000"/>
              </a:lnSpc>
              <a:spcAft>
                <a:spcPts val="600"/>
              </a:spcAft>
              <a:buFont typeface="Arial" panose="020B0604020202020204" pitchFamily="34" charset="0"/>
              <a:buChar char="•"/>
            </a:pPr>
            <a:r>
              <a:rPr lang="en-US" sz="2400" dirty="0"/>
              <a:t>Delegate Power</a:t>
            </a:r>
          </a:p>
          <a:p>
            <a:pPr marL="571500" indent="-228600">
              <a:lnSpc>
                <a:spcPct val="90000"/>
              </a:lnSpc>
              <a:spcAft>
                <a:spcPts val="600"/>
              </a:spcAft>
              <a:buFont typeface="Arial" panose="020B0604020202020204" pitchFamily="34" charset="0"/>
              <a:buChar char="•"/>
            </a:pPr>
            <a:r>
              <a:rPr lang="en-US" sz="2400" dirty="0"/>
              <a:t>Say no</a:t>
            </a:r>
          </a:p>
          <a:p>
            <a:pPr marL="571500" indent="-228600">
              <a:lnSpc>
                <a:spcPct val="90000"/>
              </a:lnSpc>
              <a:spcAft>
                <a:spcPts val="600"/>
              </a:spcAft>
              <a:buFont typeface="Arial" panose="020B0604020202020204" pitchFamily="34" charset="0"/>
              <a:buChar char="•"/>
            </a:pPr>
            <a:r>
              <a:rPr lang="en-US" sz="2400" dirty="0"/>
              <a:t>Find time to relax</a:t>
            </a:r>
          </a:p>
        </p:txBody>
      </p:sp>
    </p:spTree>
    <p:extLst>
      <p:ext uri="{BB962C8B-B14F-4D97-AF65-F5344CB8AC3E}">
        <p14:creationId xmlns:p14="http://schemas.microsoft.com/office/powerpoint/2010/main" val="357610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30E8100-8EAE-39E2-C457-B3B29B0AC671}"/>
              </a:ext>
            </a:extLst>
          </p:cNvPr>
          <p:cNvSpPr>
            <a:spLocks noGrp="1" noChangeArrowheads="1"/>
          </p:cNvSpPr>
          <p:nvPr>
            <p:ph type="title"/>
          </p:nvPr>
        </p:nvSpPr>
        <p:spPr bwMode="auto">
          <a:xfrm>
            <a:off x="838200" y="686632"/>
            <a:ext cx="4385431" cy="53476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3600" b="1" i="0" u="none" strike="noStrike" cap="none" normalizeH="0" baseline="0" dirty="0">
                <a:ln>
                  <a:noFill/>
                </a:ln>
                <a:solidFill>
                  <a:srgbClr val="1F1F1F"/>
                </a:solidFill>
                <a:effectLst/>
                <a:latin typeface="+mn-lt"/>
              </a:rPr>
              <a:t>P</a:t>
            </a:r>
            <a:r>
              <a:rPr kumimoji="0" lang="ru-RU" altLang="ru-RU" sz="3600" b="1" i="0" u="none" strike="noStrike" cap="none" normalizeH="0" baseline="0" dirty="0" err="1">
                <a:ln>
                  <a:noFill/>
                </a:ln>
                <a:solidFill>
                  <a:srgbClr val="1F1F1F"/>
                </a:solidFill>
                <a:effectLst/>
                <a:latin typeface="+mn-lt"/>
              </a:rPr>
              <a:t>ersonal</a:t>
            </a:r>
            <a:r>
              <a:rPr kumimoji="0" lang="ru-RU" altLang="ru-RU" sz="3600" b="1" i="0" u="none" strike="noStrike" cap="none" normalizeH="0" baseline="0" dirty="0">
                <a:ln>
                  <a:noFill/>
                </a:ln>
                <a:solidFill>
                  <a:srgbClr val="1F1F1F"/>
                </a:solidFill>
                <a:effectLst/>
                <a:latin typeface="+mn-lt"/>
              </a:rPr>
              <a:t> </a:t>
            </a:r>
            <a:r>
              <a:rPr lang="en-US" altLang="ru-RU" sz="3600" b="1" dirty="0">
                <a:solidFill>
                  <a:srgbClr val="1F1F1F"/>
                </a:solidFill>
                <a:latin typeface="+mn-lt"/>
              </a:rPr>
              <a:t>E</a:t>
            </a:r>
            <a:r>
              <a:rPr kumimoji="0" lang="ru-RU" altLang="ru-RU" sz="3600" b="1" i="0" u="none" strike="noStrike" cap="none" normalizeH="0" baseline="0" dirty="0" err="1">
                <a:ln>
                  <a:noFill/>
                </a:ln>
                <a:solidFill>
                  <a:srgbClr val="1F1F1F"/>
                </a:solidFill>
                <a:effectLst/>
                <a:latin typeface="+mn-lt"/>
              </a:rPr>
              <a:t>xperience</a:t>
            </a:r>
            <a:r>
              <a:rPr kumimoji="0" lang="ru-RU" altLang="ru-RU" sz="3600" b="0" i="0" u="none" strike="noStrike" cap="none" normalizeH="0" baseline="0" dirty="0">
                <a:ln>
                  <a:noFill/>
                </a:ln>
                <a:solidFill>
                  <a:schemeClr val="tx1"/>
                </a:solidFill>
                <a:effectLst/>
                <a:latin typeface="+mn-lt"/>
              </a:rPr>
              <a:t> </a:t>
            </a:r>
          </a:p>
        </p:txBody>
      </p:sp>
      <p:pic>
        <p:nvPicPr>
          <p:cNvPr id="3075" name="Picture 3" descr="Happy Dance GIF by Piñata Farms: The Meme App">
            <a:extLst>
              <a:ext uri="{FF2B5EF4-FFF2-40B4-BE49-F238E27FC236}">
                <a16:creationId xmlns:a16="http://schemas.microsoft.com/office/drawing/2014/main" id="{AB4C7A40-DD83-A12F-4D3A-41184960B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4072" y="1459345"/>
            <a:ext cx="8903856" cy="504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1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548E87-6F47-A74F-1780-7C4E9344F10C}"/>
            </a:ext>
          </a:extLst>
        </p:cNvPr>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Freeform: Shape 411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A0B968A-1A17-6E47-1FE6-B1FA88877B8D}"/>
              </a:ext>
            </a:extLst>
          </p:cNvPr>
          <p:cNvSpPr txBox="1"/>
          <p:nvPr/>
        </p:nvSpPr>
        <p:spPr>
          <a:xfrm>
            <a:off x="7887695" y="2248263"/>
            <a:ext cx="3768917" cy="16061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THE END</a:t>
            </a:r>
          </a:p>
        </p:txBody>
      </p:sp>
      <p:pic>
        <p:nvPicPr>
          <p:cNvPr id="4098" name="Picture 2" descr="Italian Pixel Art GIF">
            <a:extLst>
              <a:ext uri="{FF2B5EF4-FFF2-40B4-BE49-F238E27FC236}">
                <a16:creationId xmlns:a16="http://schemas.microsoft.com/office/drawing/2014/main" id="{97BC0010-CDC0-B83B-4B20-5DD0A74815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754" y="1243422"/>
            <a:ext cx="4371155" cy="437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0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Детское искусство, графическая вставка, рисунок, мультфильм&#10;&#10;Контент, сгенерированный ИИ, может содержать ошибки.">
            <a:extLst>
              <a:ext uri="{FF2B5EF4-FFF2-40B4-BE49-F238E27FC236}">
                <a16:creationId xmlns:a16="http://schemas.microsoft.com/office/drawing/2014/main" id="{F0F3D2FF-4DFC-01E7-F840-5F204C197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75" y="3863009"/>
            <a:ext cx="2364776" cy="2364776"/>
          </a:xfrm>
          <a:prstGeom prst="rect">
            <a:avLst/>
          </a:prstGeom>
        </p:spPr>
      </p:pic>
      <p:pic>
        <p:nvPicPr>
          <p:cNvPr id="1026" name="Picture 2" descr="Picture background">
            <a:extLst>
              <a:ext uri="{FF2B5EF4-FFF2-40B4-BE49-F238E27FC236}">
                <a16:creationId xmlns:a16="http://schemas.microsoft.com/office/drawing/2014/main" id="{CD72264D-8F24-D943-CA7F-5445968C9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437" y="1608787"/>
            <a:ext cx="3011900" cy="24921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cture background">
            <a:extLst>
              <a:ext uri="{FF2B5EF4-FFF2-40B4-BE49-F238E27FC236}">
                <a16:creationId xmlns:a16="http://schemas.microsoft.com/office/drawing/2014/main" id="{9D895A91-F2DA-2C76-8633-745C7E4AB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609920" y="1884761"/>
            <a:ext cx="3011900" cy="2492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icture background">
            <a:extLst>
              <a:ext uri="{FF2B5EF4-FFF2-40B4-BE49-F238E27FC236}">
                <a16:creationId xmlns:a16="http://schemas.microsoft.com/office/drawing/2014/main" id="{0009B7B6-76B4-96FB-63F3-80BA8FFA1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020" y="3610886"/>
            <a:ext cx="3011900" cy="24921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7DF822-ADB5-688D-9D01-EF8B994E6B56}"/>
              </a:ext>
            </a:extLst>
          </p:cNvPr>
          <p:cNvSpPr txBox="1"/>
          <p:nvPr/>
        </p:nvSpPr>
        <p:spPr>
          <a:xfrm>
            <a:off x="3325085" y="2279571"/>
            <a:ext cx="1657826" cy="769441"/>
          </a:xfrm>
          <a:prstGeom prst="rect">
            <a:avLst/>
          </a:prstGeom>
          <a:noFill/>
        </p:spPr>
        <p:txBody>
          <a:bodyPr wrap="none" rtlCol="0">
            <a:spAutoFit/>
          </a:bodyPr>
          <a:lstStyle/>
          <a:p>
            <a:pPr algn="ctr"/>
            <a:r>
              <a:rPr lang="en-US" sz="2200" i="0" dirty="0">
                <a:effectLst/>
              </a:rPr>
              <a:t>My biggest </a:t>
            </a:r>
            <a:br>
              <a:rPr lang="ru-RU" sz="2200" i="0" dirty="0">
                <a:effectLst/>
              </a:rPr>
            </a:br>
            <a:r>
              <a:rPr lang="en-US" sz="2200" i="0" dirty="0">
                <a:effectLst/>
              </a:rPr>
              <a:t>struggle is...</a:t>
            </a:r>
            <a:endParaRPr lang="ru-RU" sz="2200" dirty="0"/>
          </a:p>
        </p:txBody>
      </p:sp>
      <p:sp>
        <p:nvSpPr>
          <p:cNvPr id="9" name="TextBox 8">
            <a:extLst>
              <a:ext uri="{FF2B5EF4-FFF2-40B4-BE49-F238E27FC236}">
                <a16:creationId xmlns:a16="http://schemas.microsoft.com/office/drawing/2014/main" id="{3EA08D50-181E-EAE3-F197-2706B420B2FD}"/>
              </a:ext>
            </a:extLst>
          </p:cNvPr>
          <p:cNvSpPr txBox="1"/>
          <p:nvPr/>
        </p:nvSpPr>
        <p:spPr>
          <a:xfrm>
            <a:off x="8044070" y="2508838"/>
            <a:ext cx="2364776" cy="738664"/>
          </a:xfrm>
          <a:prstGeom prst="rect">
            <a:avLst/>
          </a:prstGeom>
          <a:noFill/>
        </p:spPr>
        <p:txBody>
          <a:bodyPr wrap="square">
            <a:spAutoFit/>
          </a:bodyPr>
          <a:lstStyle/>
          <a:p>
            <a:pPr algn="ctr"/>
            <a:r>
              <a:rPr lang="en-US" sz="2100" b="0" i="0" dirty="0">
                <a:effectLst/>
              </a:rPr>
              <a:t>One trick that works for me...</a:t>
            </a:r>
            <a:endParaRPr lang="ru-RU" sz="2100" dirty="0"/>
          </a:p>
        </p:txBody>
      </p:sp>
      <p:sp>
        <p:nvSpPr>
          <p:cNvPr id="12" name="TextBox 11">
            <a:extLst>
              <a:ext uri="{FF2B5EF4-FFF2-40B4-BE49-F238E27FC236}">
                <a16:creationId xmlns:a16="http://schemas.microsoft.com/office/drawing/2014/main" id="{89C0E14E-A25F-4093-77F1-7DE23307FDE3}"/>
              </a:ext>
            </a:extLst>
          </p:cNvPr>
          <p:cNvSpPr txBox="1"/>
          <p:nvPr/>
        </p:nvSpPr>
        <p:spPr>
          <a:xfrm>
            <a:off x="5088835" y="4275955"/>
            <a:ext cx="2014330" cy="830997"/>
          </a:xfrm>
          <a:prstGeom prst="rect">
            <a:avLst/>
          </a:prstGeom>
          <a:noFill/>
        </p:spPr>
        <p:txBody>
          <a:bodyPr wrap="square">
            <a:spAutoFit/>
          </a:bodyPr>
          <a:lstStyle/>
          <a:p>
            <a:pPr algn="ctr"/>
            <a:r>
              <a:rPr lang="en-US" sz="2400" b="0" i="0" dirty="0">
                <a:effectLst/>
              </a:rPr>
              <a:t>Ask me about...</a:t>
            </a:r>
            <a:endParaRPr lang="ru-RU" sz="2400" dirty="0"/>
          </a:p>
        </p:txBody>
      </p:sp>
      <p:sp>
        <p:nvSpPr>
          <p:cNvPr id="13" name="TextBox 12">
            <a:extLst>
              <a:ext uri="{FF2B5EF4-FFF2-40B4-BE49-F238E27FC236}">
                <a16:creationId xmlns:a16="http://schemas.microsoft.com/office/drawing/2014/main" id="{0D3DD8DB-4C32-A909-91BE-6E6CB712146D}"/>
              </a:ext>
            </a:extLst>
          </p:cNvPr>
          <p:cNvSpPr txBox="1"/>
          <p:nvPr/>
        </p:nvSpPr>
        <p:spPr>
          <a:xfrm>
            <a:off x="2362766" y="612084"/>
            <a:ext cx="7482407" cy="7108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lIns="91440" tIns="45720" rIns="91440" bIns="45720" numCol="1" spcCol="1270" rtlCol="0" anchor="b" anchorCtr="0">
            <a:normAutofit/>
          </a:bodyPr>
          <a:lstStyle/>
          <a:p>
            <a:pPr marL="0" lvl="0" indent="0" algn="ctr">
              <a:lnSpc>
                <a:spcPct val="90000"/>
              </a:lnSpc>
              <a:spcBef>
                <a:spcPct val="0"/>
              </a:spcBef>
              <a:spcAft>
                <a:spcPct val="35000"/>
              </a:spcAft>
              <a:defRPr cap="all"/>
            </a:pPr>
            <a:r>
              <a:rPr lang="en-US" sz="3800" b="1" kern="1200" dirty="0">
                <a:solidFill>
                  <a:schemeClr val="tx1"/>
                </a:solidFill>
                <a:ea typeface="+mj-ea"/>
                <a:cs typeface="+mj-cs"/>
              </a:rPr>
              <a:t>Conversation Bubbles</a:t>
            </a:r>
            <a:endParaRPr lang="en-US" sz="3800" kern="1200" dirty="0">
              <a:solidFill>
                <a:schemeClr val="tx1"/>
              </a:solidFill>
              <a:ea typeface="+mj-ea"/>
              <a:cs typeface="+mj-cs"/>
            </a:endParaRPr>
          </a:p>
        </p:txBody>
      </p:sp>
    </p:spTree>
    <p:extLst>
      <p:ext uri="{BB962C8B-B14F-4D97-AF65-F5344CB8AC3E}">
        <p14:creationId xmlns:p14="http://schemas.microsoft.com/office/powerpoint/2010/main" val="205170285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934</Words>
  <Application>Microsoft Office PowerPoint</Application>
  <PresentationFormat>Широкоэкранный</PresentationFormat>
  <Paragraphs>67</Paragraphs>
  <Slides>9</Slides>
  <Notes>7</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Aptos</vt:lpstr>
      <vt:lpstr>Aptos Display</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Personal Experience </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Минкова Алина Андреевна</dc:creator>
  <cp:lastModifiedBy>Ravil Bayanov</cp:lastModifiedBy>
  <cp:revision>8</cp:revision>
  <dcterms:created xsi:type="dcterms:W3CDTF">2025-05-14T09:48:47Z</dcterms:created>
  <dcterms:modified xsi:type="dcterms:W3CDTF">2025-05-14T17:05:52Z</dcterms:modified>
</cp:coreProperties>
</file>